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39E2-FE33-4A40-A76A-90760CB7EDCB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1BE8-531D-4612-A135-CD12FBE83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</a:rPr>
              <a:t>САРАДЊА СА ПОРОДИЦОМ НА РАЗВОЈУ ГОВОРА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РАДИОНИЦЕ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r-Cyrl-RS" sz="3200" dirty="0" smtClean="0">
                <a:solidFill>
                  <a:srgbClr val="0070C0"/>
                </a:solidFill>
              </a:rPr>
              <a:t>Родитељи се боље упознају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3200" dirty="0" smtClean="0">
                <a:solidFill>
                  <a:srgbClr val="0070C0"/>
                </a:solidFill>
              </a:rPr>
              <a:t>Спонтано размењују искуства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3200" dirty="0" smtClean="0">
                <a:solidFill>
                  <a:srgbClr val="0070C0"/>
                </a:solidFill>
              </a:rPr>
              <a:t>Уче једни од других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3200" dirty="0" smtClean="0">
                <a:solidFill>
                  <a:srgbClr val="0070C0"/>
                </a:solidFill>
              </a:rPr>
              <a:t>Реалније сагледавају своју децу и своје родитељство</a:t>
            </a:r>
            <a:endParaRPr lang="sr-Latn-R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73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ВАСПИТАЧ САРАЂУЈЕ С ПОРОДИЦОМ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Сарадња с породицом постаје све важнији део васпитно-образовног рада у вртићу.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Традиционално: </a:t>
            </a:r>
          </a:p>
          <a:p>
            <a:pPr lvl="1">
              <a:buFont typeface="Wingdings" pitchFamily="2" charset="2"/>
              <a:buChar char="Ø"/>
            </a:pPr>
            <a:r>
              <a:rPr lang="sr-Cyrl-CS" dirty="0" smtClean="0">
                <a:solidFill>
                  <a:srgbClr val="0070C0"/>
                </a:solidFill>
              </a:rPr>
              <a:t>родитељски састанци, </a:t>
            </a:r>
          </a:p>
          <a:p>
            <a:pPr lvl="1">
              <a:buFont typeface="Wingdings" pitchFamily="2" charset="2"/>
              <a:buChar char="Ø"/>
            </a:pPr>
            <a:r>
              <a:rPr lang="sr-Cyrl-CS" dirty="0" smtClean="0">
                <a:solidFill>
                  <a:srgbClr val="0070C0"/>
                </a:solidFill>
              </a:rPr>
              <a:t>појединачни контакти, </a:t>
            </a:r>
          </a:p>
          <a:p>
            <a:pPr lvl="1">
              <a:buFont typeface="Wingdings" pitchFamily="2" charset="2"/>
              <a:buChar char="Ø"/>
            </a:pPr>
            <a:r>
              <a:rPr lang="sr-Cyrl-CS" dirty="0" smtClean="0">
                <a:solidFill>
                  <a:srgbClr val="0070C0"/>
                </a:solidFill>
              </a:rPr>
              <a:t>повремено укључивање породице у активности у вртићу.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САВРЕМЕНА ТЕНДЕНЦИЈЕ У САРАДЊИ С ПОРОДИЦОМ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2800" dirty="0">
                <a:solidFill>
                  <a:srgbClr val="0070C0"/>
                </a:solidFill>
              </a:rPr>
              <a:t>Т</a:t>
            </a:r>
            <a:r>
              <a:rPr lang="sr-Cyrl-CS" sz="2800" dirty="0" smtClean="0">
                <a:solidFill>
                  <a:srgbClr val="0070C0"/>
                </a:solidFill>
              </a:rPr>
              <a:t>радиционално + </a:t>
            </a:r>
          </a:p>
          <a:p>
            <a:r>
              <a:rPr lang="sr-Cyrl-CS" sz="2800" dirty="0" smtClean="0">
                <a:solidFill>
                  <a:srgbClr val="0070C0"/>
                </a:solidFill>
              </a:rPr>
              <a:t>учешће родитеља у планирању </a:t>
            </a:r>
            <a:r>
              <a:rPr lang="sr-Cyrl-CS" sz="2800" dirty="0" smtClean="0">
                <a:solidFill>
                  <a:srgbClr val="0070C0"/>
                </a:solidFill>
              </a:rPr>
              <a:t>рада.</a:t>
            </a:r>
            <a:endParaRPr lang="sr-Cyrl-CS" sz="2800" dirty="0" smtClean="0">
              <a:solidFill>
                <a:srgbClr val="0070C0"/>
              </a:solidFill>
            </a:endParaRPr>
          </a:p>
          <a:p>
            <a:r>
              <a:rPr lang="sr-Cyrl-CS" sz="2800" dirty="0" smtClean="0">
                <a:solidFill>
                  <a:srgbClr val="0070C0"/>
                </a:solidFill>
              </a:rPr>
              <a:t>Родитељи као мост сарадње са широм друштвеном </a:t>
            </a:r>
            <a:r>
              <a:rPr lang="sr-Cyrl-CS" sz="2800" dirty="0" smtClean="0">
                <a:solidFill>
                  <a:srgbClr val="0070C0"/>
                </a:solidFill>
              </a:rPr>
              <a:t>заједницом.</a:t>
            </a:r>
            <a:endParaRPr lang="sr-Cyrl-CS" sz="2800" dirty="0" smtClean="0">
              <a:solidFill>
                <a:srgbClr val="0070C0"/>
              </a:solidFill>
            </a:endParaRPr>
          </a:p>
          <a:p>
            <a:r>
              <a:rPr lang="sr-Cyrl-CS" sz="2800" dirty="0" smtClean="0">
                <a:solidFill>
                  <a:srgbClr val="0070C0"/>
                </a:solidFill>
              </a:rPr>
              <a:t>Интерактивни облици комуницирања с </a:t>
            </a:r>
            <a:r>
              <a:rPr lang="sr-Cyrl-CS" sz="2800" dirty="0" smtClean="0">
                <a:solidFill>
                  <a:srgbClr val="0070C0"/>
                </a:solidFill>
              </a:rPr>
              <a:t>родитељима.</a:t>
            </a:r>
            <a:endParaRPr lang="sr-Cyrl-CS" sz="2800" dirty="0" smtClean="0">
              <a:solidFill>
                <a:srgbClr val="0070C0"/>
              </a:solidFill>
            </a:endParaRPr>
          </a:p>
          <a:p>
            <a:r>
              <a:rPr lang="sr-Cyrl-CS" sz="2800" dirty="0" smtClean="0">
                <a:solidFill>
                  <a:srgbClr val="0070C0"/>
                </a:solidFill>
              </a:rPr>
              <a:t>Радионице за </a:t>
            </a:r>
            <a:r>
              <a:rPr lang="sr-Cyrl-CS" sz="2800" dirty="0" smtClean="0">
                <a:solidFill>
                  <a:srgbClr val="0070C0"/>
                </a:solidFill>
              </a:rPr>
              <a:t>родитеље.</a:t>
            </a:r>
            <a:endParaRPr lang="sr-Cyrl-CS" sz="2800" dirty="0" smtClean="0">
              <a:solidFill>
                <a:srgbClr val="0070C0"/>
              </a:solidFill>
            </a:endParaRPr>
          </a:p>
          <a:p>
            <a:r>
              <a:rPr lang="sr-Cyrl-CS" sz="2800" dirty="0" smtClean="0">
                <a:solidFill>
                  <a:srgbClr val="0070C0"/>
                </a:solidFill>
              </a:rPr>
              <a:t> Породица све више улази у живот и рад у </a:t>
            </a:r>
            <a:r>
              <a:rPr lang="sr-Cyrl-CS" sz="2800" dirty="0" smtClean="0">
                <a:solidFill>
                  <a:srgbClr val="0070C0"/>
                </a:solidFill>
              </a:rPr>
              <a:t>вртићу.</a:t>
            </a:r>
            <a:endParaRPr lang="sr-Cyrl-CS" sz="2800" dirty="0" smtClean="0">
              <a:solidFill>
                <a:srgbClr val="0070C0"/>
              </a:solidFill>
            </a:endParaRPr>
          </a:p>
          <a:p>
            <a:r>
              <a:rPr lang="sr-Cyrl-CS" sz="2800" dirty="0" smtClean="0">
                <a:solidFill>
                  <a:srgbClr val="0070C0"/>
                </a:solidFill>
              </a:rPr>
              <a:t>Вртић све више утиче на живот детета у </a:t>
            </a:r>
            <a:r>
              <a:rPr lang="sr-Cyrl-CS" sz="2800" dirty="0" smtClean="0">
                <a:solidFill>
                  <a:srgbClr val="0070C0"/>
                </a:solidFill>
              </a:rPr>
              <a:t>породици.</a:t>
            </a:r>
            <a:endParaRPr lang="sr-Cyrl-CS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ЗНАЧАЈ ПОРОДИЦ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sr-Cyrl-CS" dirty="0" smtClean="0">
                <a:solidFill>
                  <a:srgbClr val="FF0000"/>
                </a:solidFill>
              </a:rPr>
              <a:t> ЗА РАЗВОЈ ГОВОРА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>
                <a:solidFill>
                  <a:srgbClr val="0070C0"/>
                </a:solidFill>
              </a:rPr>
              <a:t>П</a:t>
            </a:r>
            <a:r>
              <a:rPr lang="sr-Cyrl-CS" dirty="0" smtClean="0">
                <a:solidFill>
                  <a:srgbClr val="0070C0"/>
                </a:solidFill>
              </a:rPr>
              <a:t>ородици је најзначајнија говорна средина за дете.</a:t>
            </a:r>
          </a:p>
          <a:p>
            <a:r>
              <a:rPr lang="sr-Cyrl-RS" dirty="0" smtClean="0">
                <a:solidFill>
                  <a:srgbClr val="0070C0"/>
                </a:solidFill>
              </a:rPr>
              <a:t>Породични односи су</a:t>
            </a:r>
            <a:r>
              <a:rPr lang="sr-Cyrl-CS" dirty="0" smtClean="0">
                <a:solidFill>
                  <a:srgbClr val="0070C0"/>
                </a:solidFill>
              </a:rPr>
              <a:t>, често, највећи подстрек и највећи извор проблема у дететовој комуникацији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Породица је најзначајнији посредник културних утицаја у животу детета.</a:t>
            </a:r>
          </a:p>
          <a:p>
            <a:endParaRPr lang="sr-Cyrl-CS" dirty="0" smtClean="0">
              <a:solidFill>
                <a:srgbClr val="0070C0"/>
              </a:solidFill>
            </a:endParaRPr>
          </a:p>
          <a:p>
            <a:endParaRPr lang="sr-Cyrl-C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КАКО САРАЂИВАТИ С ПОРОДИЦОМ:</a:t>
            </a:r>
            <a:br>
              <a:rPr lang="sr-Cyrl-RS" dirty="0" smtClean="0">
                <a:solidFill>
                  <a:srgbClr val="FF0000"/>
                </a:solidFill>
              </a:rPr>
            </a:br>
            <a:r>
              <a:rPr lang="sr-Cyrl-RS" dirty="0" smtClean="0">
                <a:solidFill>
                  <a:srgbClr val="FF0000"/>
                </a:solidFill>
              </a:rPr>
              <a:t>РОДИТЕЉСКИ САСТАНАК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sr-Cyrl-RS" sz="3200" dirty="0" smtClean="0">
                <a:solidFill>
                  <a:srgbClr val="0070C0"/>
                </a:solidFill>
              </a:rPr>
              <a:t>Мотивисати родитеље да посвете пажњу говору и комуникацији свог детета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3200" dirty="0" smtClean="0">
                <a:solidFill>
                  <a:srgbClr val="0070C0"/>
                </a:solidFill>
              </a:rPr>
              <a:t>Дискретно указати на могуће предрасуде везане за говор и комуникацију деце (неразумевање развојног процеса, на могуће потцењивање и прецењивање дечјег говора)</a:t>
            </a:r>
            <a:endParaRPr lang="sr-Latn-R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86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АНКЕТА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0070C0"/>
                </a:solidFill>
              </a:rPr>
              <a:t>Могућа садржина анкете:</a:t>
            </a:r>
          </a:p>
          <a:p>
            <a:r>
              <a:rPr lang="sr-Cyrl-RS" dirty="0" smtClean="0">
                <a:solidFill>
                  <a:srgbClr val="0070C0"/>
                </a:solidFill>
              </a:rPr>
              <a:t>Како родитељи опажају говор и комуника-ционе способности  свога детета.</a:t>
            </a:r>
          </a:p>
          <a:p>
            <a:r>
              <a:rPr lang="sr-Cyrl-RS" dirty="0" smtClean="0">
                <a:solidFill>
                  <a:srgbClr val="0070C0"/>
                </a:solidFill>
              </a:rPr>
              <a:t>Шта знају и како разумеју развој говора предшколске деце уопште.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C000"/>
                </a:solidFill>
              </a:rPr>
              <a:t>За конструисање анкете користити знања из методологије и сарађивати са стручном службом у вртићу.</a:t>
            </a:r>
          </a:p>
          <a:p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1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ПОЈЕДИНАЧНИ КОНТАКТИ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Сваки контакт с неким из породице се може искористити: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0070C0"/>
                </a:solidFill>
              </a:rPr>
              <a:t>За размену знања и искуства о детету па и о дечјем говору и комуникацији.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0070C0"/>
                </a:solidFill>
              </a:rPr>
              <a:t>Да сазна о породици као аутономној говорној и културној средини.</a:t>
            </a:r>
          </a:p>
          <a:p>
            <a:pPr marL="457200" lvl="1" indent="0">
              <a:buNone/>
            </a:pPr>
            <a:r>
              <a:rPr lang="sr-Cyrl-RS" dirty="0" smtClean="0">
                <a:solidFill>
                  <a:srgbClr val="FFC000"/>
                </a:solidFill>
              </a:rPr>
              <a:t>Васпитач не треба да прелази границу дискре-ције нити да преузима одговорност која њему не припада.</a:t>
            </a:r>
            <a:endParaRPr lang="sr-Latn-R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09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УЧЕШЋЕ ПОРОДИЦЕ У АКТИВНОСТИМА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70C0"/>
                </a:solidFill>
              </a:rPr>
              <a:t>Поједини чланови породице могу у вртић донети своја знања, искуства, интересо-вања, вештине...</a:t>
            </a:r>
          </a:p>
          <a:p>
            <a:r>
              <a:rPr lang="sr-Cyrl-RS" dirty="0" smtClean="0">
                <a:solidFill>
                  <a:srgbClr val="0070C0"/>
                </a:solidFill>
              </a:rPr>
              <a:t>Могу помоћи васпитачу у свакодневним активностима и васпитнообразовном раду.</a:t>
            </a:r>
          </a:p>
          <a:p>
            <a:r>
              <a:rPr lang="sr-Cyrl-RS" dirty="0" smtClean="0">
                <a:solidFill>
                  <a:srgbClr val="0070C0"/>
                </a:solidFill>
              </a:rPr>
              <a:t>Могу бити активан учесник у комуникацији у васпитној групи и чинилац језичке средине.</a:t>
            </a:r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16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ПОРОДИЦА КАО ПОСРЕДНИК СА ДРУШТВЕНОМ СРЕДИНОМ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Чланови породице могу вишеструко посредовати у контакту деце са друштвеном средином.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0070C0"/>
                </a:solidFill>
              </a:rPr>
              <a:t>Занимања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0070C0"/>
                </a:solidFill>
              </a:rPr>
              <a:t>Фирме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0070C0"/>
                </a:solidFill>
              </a:rPr>
              <a:t>Друштвене организације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0070C0"/>
                </a:solidFill>
              </a:rPr>
              <a:t> Културна традиција</a:t>
            </a:r>
          </a:p>
          <a:p>
            <a:pPr marL="457200" lvl="1" indent="0">
              <a:buNone/>
            </a:pPr>
            <a:r>
              <a:rPr lang="sr-Cyrl-RS" dirty="0" smtClean="0">
                <a:solidFill>
                  <a:srgbClr val="FFC000"/>
                </a:solidFill>
              </a:rPr>
              <a:t>Друштвена средина је, по правилу, подстицајна за богаћење речника и за развој комуникације.</a:t>
            </a:r>
          </a:p>
        </p:txBody>
      </p:sp>
    </p:spTree>
    <p:extLst>
      <p:ext uri="{BB962C8B-B14F-4D97-AF65-F5344CB8AC3E}">
        <p14:creationId xmlns:p14="http://schemas.microsoft.com/office/powerpoint/2010/main" xmlns="" val="367267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370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САРАДЊА СА ПОРОДИЦОМ НА РАЗВОЈУ ГОВОРА</vt:lpstr>
      <vt:lpstr>ВАСПИТАЧ САРАЂУЈЕ С ПОРОДИЦОМ</vt:lpstr>
      <vt:lpstr>САВРЕМЕНА ТЕНДЕНЦИЈЕ У САРАДЊИ С ПОРОДИЦОМ</vt:lpstr>
      <vt:lpstr>ЗНАЧАЈ ПОРОДИЦE ЗА РАЗВОЈ ГОВОРА</vt:lpstr>
      <vt:lpstr>КАКО САРАЂИВАТИ С ПОРОДИЦОМ: РОДИТЕЉСКИ САСТАНАК</vt:lpstr>
      <vt:lpstr>АНКЕТА</vt:lpstr>
      <vt:lpstr>ПОЈЕДИНАЧНИ КОНТАКТИ</vt:lpstr>
      <vt:lpstr>УЧЕШЋЕ ПОРОДИЦЕ У АКТИВНОСТИМА</vt:lpstr>
      <vt:lpstr>ПОРОДИЦА КАО ПОСРЕДНИК СА ДРУШТВЕНОМ СРЕДИНОМ</vt:lpstr>
      <vt:lpstr>РАДИОНИЦЕ</vt:lpstr>
    </vt:vector>
  </TitlesOfParts>
  <Company>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Korisnik</cp:lastModifiedBy>
  <cp:revision>20</cp:revision>
  <dcterms:created xsi:type="dcterms:W3CDTF">2013-11-06T16:04:10Z</dcterms:created>
  <dcterms:modified xsi:type="dcterms:W3CDTF">2016-10-31T17:17:29Z</dcterms:modified>
</cp:coreProperties>
</file>